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457200"/>
            <a:ext cx="365760" cy="36576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Company Name ]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640080" y="34747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One-line pitch: what you do and who for ]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640080" y="4846320"/>
            <a:ext cx="731520" cy="54864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5029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 Name ]  ·  [ Date ]  ·  [ Round / Amount sought ]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Team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behind it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01368" y="2286000"/>
            <a:ext cx="1280160" cy="128016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7" name="Text 5"/>
          <p:cNvSpPr/>
          <p:nvPr/>
        </p:nvSpPr>
        <p:spPr>
          <a:xfrm>
            <a:off x="1801368" y="22860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 Name ]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41605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CEO ]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46177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Background and credibility — prior exits, relevant experience 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434840" y="201168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596128" y="2286000"/>
            <a:ext cx="1280160" cy="128016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3" name="Text 11"/>
          <p:cNvSpPr/>
          <p:nvPr/>
        </p:nvSpPr>
        <p:spPr>
          <a:xfrm>
            <a:off x="5596128" y="22860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4617720" y="37490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Co-founder ]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617720" y="41605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CTO 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709160" y="46177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Technical expertise and prior wins ]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229600" y="201168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90888" y="2286000"/>
            <a:ext cx="1280160" cy="128016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9" name="Text 17"/>
          <p:cNvSpPr/>
          <p:nvPr/>
        </p:nvSpPr>
        <p:spPr>
          <a:xfrm>
            <a:off x="9390888" y="22860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8412480" y="3749040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Key hire ]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12480" y="41605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Head of Growth ]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503920" y="4617720"/>
            <a:ext cx="3063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Track record in similar role / market ]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Financials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3-year forecast</a:t>
            </a:r>
            <a:endParaRPr lang="en-US" sz="3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011680"/>
          <a:ext cx="7772400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1554480"/>
                <a:gridCol w="1554480"/>
                <a:gridCol w="1554480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£X.Xm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£X.Xm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profit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£X.Xm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margin %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XX%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XX%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XX%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(£XXk)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Headcount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X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Cash burn / mo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£XXk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Profitable ]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8778240" y="2011680"/>
            <a:ext cx="3017520" cy="3657600"/>
          </a:xfrm>
          <a:prstGeom prst="roundRect">
            <a:avLst>
              <a:gd name="adj" fmla="val 4545"/>
            </a:avLst>
          </a:prstGeom>
          <a:solidFill>
            <a:srgbClr val="100D28"/>
          </a:solidFill>
          <a:ln/>
        </p:spPr>
      </p:sp>
      <p:sp>
        <p:nvSpPr>
          <p:cNvPr id="7" name="Text 4"/>
          <p:cNvSpPr/>
          <p:nvPr/>
        </p:nvSpPr>
        <p:spPr>
          <a:xfrm>
            <a:off x="8961120" y="21945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to profitability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961120" y="27432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Month X ]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8961120" y="3840480"/>
            <a:ext cx="2743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When you reach EBITDA-positive and the assumption that gets you there ]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· The Ask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we're raising and why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5486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£X.Xm ]</a:t>
            </a:r>
            <a:endParaRPr lang="en-US" sz="9600" dirty="0"/>
          </a:p>
        </p:txBody>
      </p:sp>
      <p:sp>
        <p:nvSpPr>
          <p:cNvPr id="7" name="Text 5"/>
          <p:cNvSpPr/>
          <p:nvPr/>
        </p:nvSpPr>
        <p:spPr>
          <a:xfrm>
            <a:off x="640080" y="38404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Round type · Valuation · Timeline 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0" y="20116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funds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0" y="26517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Product &amp; engineering ]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058400" y="265176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858000" y="3063240"/>
            <a:ext cx="4572000" cy="36576"/>
          </a:xfrm>
          <a:prstGeom prst="rect">
            <a:avLst/>
          </a:prstGeom>
          <a:solidFill>
            <a:srgbClr val="2A1A4A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0" y="3291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Sales &amp; marketing ]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058400" y="329184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858000" y="3703320"/>
            <a:ext cx="4572000" cy="36576"/>
          </a:xfrm>
          <a:prstGeom prst="rect">
            <a:avLst/>
          </a:prstGeom>
          <a:solidFill>
            <a:srgbClr val="2A1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0" y="39319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Operations &amp; hiring 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058400" y="39319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858000" y="4343400"/>
            <a:ext cx="4572000" cy="36576"/>
          </a:xfrm>
          <a:prstGeom prst="rect">
            <a:avLst/>
          </a:prstGeom>
          <a:solidFill>
            <a:srgbClr val="2A1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0" y="45720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Working capital ]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0" y="457200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858000" y="4983480"/>
            <a:ext cx="4572000" cy="36576"/>
          </a:xfrm>
          <a:prstGeom prst="rect">
            <a:avLst/>
          </a:prstGeom>
          <a:solidFill>
            <a:srgbClr val="2A1A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54864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This funding takes us to [milestone] within [timeframe] ]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· Vision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goes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201168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 5 years we'll be the [category-defining] company that [transformative outcome] ]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194560" y="4023360"/>
            <a:ext cx="502920" cy="50292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7" name="Text 5"/>
          <p:cNvSpPr/>
          <p:nvPr/>
        </p:nvSpPr>
        <p:spPr>
          <a:xfrm>
            <a:off x="2194560" y="4023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6177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50292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Product-market fit milestone ]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43200" y="4251960"/>
            <a:ext cx="3246120" cy="36576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1" name="Shape 9"/>
          <p:cNvSpPr/>
          <p:nvPr/>
        </p:nvSpPr>
        <p:spPr>
          <a:xfrm>
            <a:off x="5989320" y="4023360"/>
            <a:ext cx="502920" cy="50292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2" name="Text 10"/>
          <p:cNvSpPr/>
          <p:nvPr/>
        </p:nvSpPr>
        <p:spPr>
          <a:xfrm>
            <a:off x="5989320" y="4023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434840" y="46177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09160" y="50292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Market leadership milestone ]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537960" y="4251960"/>
            <a:ext cx="3246120" cy="36576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6" name="Shape 14"/>
          <p:cNvSpPr/>
          <p:nvPr/>
        </p:nvSpPr>
        <p:spPr>
          <a:xfrm>
            <a:off x="9784080" y="4023360"/>
            <a:ext cx="502920" cy="50292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7" name="Text 15"/>
          <p:cNvSpPr/>
          <p:nvPr/>
        </p:nvSpPr>
        <p:spPr>
          <a:xfrm>
            <a:off x="9784080" y="4023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229600" y="4617720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03920" y="5029200"/>
            <a:ext cx="3063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Category-defining milestone ]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457200"/>
            <a:ext cx="365760" cy="36576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talk.</a:t>
            </a:r>
            <a:endParaRPr lang="en-US" sz="7200" dirty="0"/>
          </a:p>
        </p:txBody>
      </p:sp>
      <p:sp>
        <p:nvSpPr>
          <p:cNvPr id="7" name="Shape 5"/>
          <p:cNvSpPr/>
          <p:nvPr/>
        </p:nvSpPr>
        <p:spPr>
          <a:xfrm>
            <a:off x="640080" y="3474720"/>
            <a:ext cx="731520" cy="54864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38404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 Name ]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" y="4389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founder@yourcompany.com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8463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+44 XXXX XXX XXX ]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5303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yourcompany.com ]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315200" y="3840480"/>
            <a:ext cx="4480560" cy="2194560"/>
          </a:xfrm>
          <a:prstGeom prst="roundRect">
            <a:avLst>
              <a:gd name="adj" fmla="val 6250"/>
            </a:avLst>
          </a:prstGeom>
          <a:solidFill>
            <a:srgbClr val="FF00E2"/>
          </a:solidFill>
          <a:ln/>
        </p:spPr>
      </p:sp>
      <p:sp>
        <p:nvSpPr>
          <p:cNvPr id="13" name="Text 11"/>
          <p:cNvSpPr/>
          <p:nvPr/>
        </p:nvSpPr>
        <p:spPr>
          <a:xfrm>
            <a:off x="7589520" y="40233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funding?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589520" y="4480560"/>
            <a:ext cx="3931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connects UK businesses with the right finance, from £10,000 to £10,000,000.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89520" y="54864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funding-flow.co.uk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The Problem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broken in the market today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1691640"/>
            <a:ext cx="548640" cy="4572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011680"/>
            <a:ext cx="68580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7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Pain point 1: who suffers and how often ]
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Add quantified evidence — frequency, cost, time wasted ]
</a:t>
            </a: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7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Pain point 2: a different angle on the same problem ]
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Cite a stat or customer quote ]
</a:t>
            </a: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Char char="●"/>
            </a:pPr>
            <a:r>
              <a:rPr lang="en-US" sz="17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Pain point 3: why current solutions fall short ]
</a:t>
            </a:r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Explain the gap your solution fills ]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046720" y="2011680"/>
            <a:ext cx="3657600" cy="3931920"/>
          </a:xfrm>
          <a:prstGeom prst="roundRect">
            <a:avLst>
              <a:gd name="adj" fmla="val 3750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37744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£XXm</a:t>
            </a:r>
            <a:endParaRPr lang="en-US" sz="6000" dirty="0"/>
          </a:p>
        </p:txBody>
      </p:sp>
      <p:sp>
        <p:nvSpPr>
          <p:cNvPr id="9" name="Text 7"/>
          <p:cNvSpPr/>
          <p:nvPr/>
        </p:nvSpPr>
        <p:spPr>
          <a:xfrm>
            <a:off x="8046720" y="36576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Lost annually to this problem ]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046720" y="53035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Source / methodology ]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The Solution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fix it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One-sentence summary of your product or service ]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40080" y="2743200"/>
            <a:ext cx="3611880" cy="3200400"/>
          </a:xfrm>
          <a:prstGeom prst="roundRect">
            <a:avLst>
              <a:gd name="adj" fmla="val 2857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14400" y="3017520"/>
            <a:ext cx="548640" cy="54864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0175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4400" y="37490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Feature 1 ]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14400" y="4389120"/>
            <a:ext cx="3108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How this benefits the customer ]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34840" y="2743200"/>
            <a:ext cx="3611880" cy="3200400"/>
          </a:xfrm>
          <a:prstGeom prst="roundRect">
            <a:avLst>
              <a:gd name="adj" fmla="val 2857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3017520"/>
            <a:ext cx="548640" cy="54864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4" name="Text 12"/>
          <p:cNvSpPr/>
          <p:nvPr/>
        </p:nvSpPr>
        <p:spPr>
          <a:xfrm>
            <a:off x="4709160" y="30175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09160" y="37490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Feature 2 ]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709160" y="4389120"/>
            <a:ext cx="3108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Quantified outcome ]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0" y="2743200"/>
            <a:ext cx="3611880" cy="3200400"/>
          </a:xfrm>
          <a:prstGeom prst="roundRect">
            <a:avLst>
              <a:gd name="adj" fmla="val 2857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503920" y="3017520"/>
            <a:ext cx="548640" cy="548640"/>
          </a:xfrm>
          <a:prstGeom prst="ellipse">
            <a:avLst/>
          </a:prstGeom>
          <a:solidFill>
            <a:srgbClr val="FF00E2"/>
          </a:solidFill>
          <a:ln/>
        </p:spPr>
      </p:sp>
      <p:sp>
        <p:nvSpPr>
          <p:cNvPr id="19" name="Text 17"/>
          <p:cNvSpPr/>
          <p:nvPr/>
        </p:nvSpPr>
        <p:spPr>
          <a:xfrm>
            <a:off x="8503920" y="30175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503920" y="37490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Feature 3 ]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503920" y="4389120"/>
            <a:ext cx="31089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it's different ]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Market Opportunity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big is the prize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611880" cy="3474720"/>
          </a:xfrm>
          <a:prstGeom prst="roundRect">
            <a:avLst>
              <a:gd name="adj" fmla="val 3947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3774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292608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 bn ]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914400" y="4389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Total addressable market ]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34840" y="2103120"/>
            <a:ext cx="3611880" cy="3474720"/>
          </a:xfrm>
          <a:prstGeom prst="roundRect">
            <a:avLst>
              <a:gd name="adj" fmla="val 3947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23774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09160" y="292608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 bn ]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4709160" y="4389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Serviceable available market ]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0" y="2103120"/>
            <a:ext cx="3611880" cy="3474720"/>
          </a:xfrm>
          <a:prstGeom prst="roundRect">
            <a:avLst>
              <a:gd name="adj" fmla="val 3947"/>
            </a:avLst>
          </a:prstGeom>
          <a:solidFill>
            <a:srgbClr val="FF00E2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0" y="23774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503920" y="292608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 m ]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8503920" y="4389120"/>
            <a:ext cx="3108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Realistic 3-yr capture ]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0080" y="5852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Source: industry report / methodology — be specific so investors can verify ]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Product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looks like in action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6858000" cy="4297680"/>
          </a:xfrm>
          <a:prstGeom prst="roundRect">
            <a:avLst>
              <a:gd name="adj" fmla="val 3191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dash"/>
          </a:ln>
        </p:spPr>
      </p:sp>
      <p:sp>
        <p:nvSpPr>
          <p:cNvPr id="6" name="Text 4"/>
          <p:cNvSpPr/>
          <p:nvPr/>
        </p:nvSpPr>
        <p:spPr>
          <a:xfrm>
            <a:off x="640080" y="365760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Drop product screenshot or demo image here ]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16:9 product visual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955280" y="18288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product highlights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955280" y="2377440"/>
            <a:ext cx="384048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▶"/>
            </a:pPr>
            <a:r>
              <a:rPr lang="en-US" sz="14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Headline feature ]
</a:t>
            </a:r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customers love it ]
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▶"/>
            </a:pPr>
            <a:r>
              <a:rPr lang="en-US" sz="14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Defensible tech / IP ]
</a:t>
            </a:r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Brief explanation ]
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▶"/>
            </a:pPr>
            <a:r>
              <a:rPr lang="en-US" sz="14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Roadmap next step ]
</a:t>
            </a:r>
            <a:pPr indent="0" marL="0">
              <a:spcAft>
                <a:spcPts val="4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Timeline + impact ]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Business Model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make money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2651760" cy="2286000"/>
          </a:xfrm>
          <a:prstGeom prst="roundRect">
            <a:avLst>
              <a:gd name="adj" fmla="val 4000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4688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292608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 / mo ]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822960" y="38404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Per seat / unit ]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74720" y="2286000"/>
            <a:ext cx="2651760" cy="2286000"/>
          </a:xfrm>
          <a:prstGeom prst="roundRect">
            <a:avLst>
              <a:gd name="adj" fmla="val 4000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0" y="24688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57600" y="292608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XX% ]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657600" y="38404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After COGS ]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309360" y="2286000"/>
            <a:ext cx="2651760" cy="2286000"/>
          </a:xfrm>
          <a:prstGeom prst="roundRect">
            <a:avLst>
              <a:gd name="adj" fmla="val 4000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4688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LTV : CAC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92240" y="292608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 : 1 ]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492240" y="38404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Unit economics ]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9144000" y="2286000"/>
            <a:ext cx="2651760" cy="2286000"/>
          </a:xfrm>
          <a:prstGeom prst="roundRect">
            <a:avLst>
              <a:gd name="adj" fmla="val 4000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326880" y="24688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326880" y="292608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 mo ]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9326880" y="38404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CAC recovery ]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0080" y="51206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Add a sentence on revenue mix and how pricing scales with the customer ]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Traction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we're working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2651760" cy="1828800"/>
          </a:xfrm>
          <a:prstGeom prst="roundRect">
            <a:avLst>
              <a:gd name="adj" fmla="val 5000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19456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£XXk ]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32004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MRR / monthly revenue ]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474720" y="2011680"/>
            <a:ext cx="2651760" cy="1828800"/>
          </a:xfrm>
          <a:prstGeom prst="roundRect">
            <a:avLst>
              <a:gd name="adj" fmla="val 5000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0" y="219456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XX% ]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657600" y="32004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MoM growth 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09360" y="2011680"/>
            <a:ext cx="2651760" cy="1828800"/>
          </a:xfrm>
          <a:prstGeom prst="roundRect">
            <a:avLst>
              <a:gd name="adj" fmla="val 5000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92240" y="219456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XXX ]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6492240" y="32004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Paying customers ]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144000" y="2011680"/>
            <a:ext cx="2651760" cy="1828800"/>
          </a:xfrm>
          <a:prstGeom prst="roundRect">
            <a:avLst>
              <a:gd name="adj" fmla="val 5000"/>
            </a:avLst>
          </a:prstGeom>
          <a:solidFill>
            <a:srgbClr val="F8F9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0" y="219456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XX ]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9326880" y="32004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Net revenue retention ]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4114800"/>
            <a:ext cx="11155680" cy="1920240"/>
          </a:xfrm>
          <a:prstGeom prst="roundRect">
            <a:avLst>
              <a:gd name="adj" fmla="val 4762"/>
            </a:avLst>
          </a:prstGeom>
          <a:solidFill>
            <a:srgbClr val="100D28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29768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"Insert customer quote here that demonstrates real value being delivered." ]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14400" y="53949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— Customer Name, Title, Company ]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Competition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0D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win</a:t>
            </a:r>
            <a:endParaRPr lang="en-US" sz="3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2011680"/>
          <a:ext cx="11155680" cy="914400"/>
        </p:xfrm>
        <a:graphic>
          <a:graphicData uri="http://schemas.openxmlformats.org/drawingml/2006/table">
            <a:tbl>
              <a:tblPr/>
              <a:tblGrid>
                <a:gridCol w="3291840"/>
                <a:gridCol w="1965960"/>
                <a:gridCol w="1965960"/>
                <a:gridCol w="1965960"/>
                <a:gridCol w="1965960"/>
              </a:tblGrid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US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Competitor A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Competitor B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Competitor C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0D28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Differentiator 1 ]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00E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Differentiator 2 ]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00E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Differentiator 3 ]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00E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Differentiator 4 ]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00E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Pricing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00E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££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£££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££££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100D2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 £££ 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0D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FF00E2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2A1A4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Go-to-Market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acquire and grow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640080" y="2103120"/>
            <a:ext cx="91440" cy="73152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1031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Channel 1 ]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Cost per acquisition + scale potential ]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3063240"/>
            <a:ext cx="91440" cy="73152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0632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Channel 2 ]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3429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Why this works for our ICP ]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91440" cy="73152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4023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Channel 3 ]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4389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Partnerships / referrals ]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983480"/>
            <a:ext cx="91440" cy="731520"/>
          </a:xfrm>
          <a:prstGeom prst="rect">
            <a:avLst/>
          </a:prstGeom>
          <a:solidFill>
            <a:srgbClr val="FF00E2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983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Channel 4 ]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14400" y="5349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BB8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Paid + organic mix ]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0" y="2103120"/>
            <a:ext cx="4480560" cy="3931920"/>
          </a:xfrm>
          <a:prstGeom prst="roundRect">
            <a:avLst>
              <a:gd name="adj" fmla="val 3488"/>
            </a:avLst>
          </a:prstGeom>
          <a:solidFill>
            <a:srgbClr val="2A1A4A"/>
          </a:solidFill>
          <a:ln w="12700">
            <a:solidFill>
              <a:srgbClr val="FF0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0" y="22860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0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plan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589520" y="283464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Q1: [ milestone ]
</a:t>
            </a:r>
            <a:pPr indent="0" marL="0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Q2: [ milestone ]
</a:t>
            </a:r>
            <a:pPr indent="0" marL="0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Q3: [ milestone ]
</a:t>
            </a:r>
            <a:pPr indent="0" marL="0">
              <a:spcAft>
                <a:spcPts val="10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Q4: [ milestone ]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4922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Flow Pitch Deck Template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47120" y="6492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Funding Flow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Deck Template</dc:title>
  <dc:subject>PptxGenJS Presentation</dc:subject>
  <dc:creator>Funding Flow</dc:creator>
  <cp:lastModifiedBy>Funding Flow</cp:lastModifiedBy>
  <cp:revision>1</cp:revision>
  <dcterms:created xsi:type="dcterms:W3CDTF">2026-04-16T19:19:54Z</dcterms:created>
  <dcterms:modified xsi:type="dcterms:W3CDTF">2026-04-16T19:19:54Z</dcterms:modified>
</cp:coreProperties>
</file>